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4E_FD77C23D.xml" ContentType="application/vnd.ms-powerpoint.comments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298" r:id="rId6"/>
    <p:sldId id="311" r:id="rId7"/>
    <p:sldId id="332" r:id="rId8"/>
    <p:sldId id="334" r:id="rId9"/>
    <p:sldId id="314" r:id="rId10"/>
    <p:sldId id="333" r:id="rId11"/>
    <p:sldId id="335" r:id="rId12"/>
    <p:sldId id="336" r:id="rId13"/>
    <p:sldId id="296" r:id="rId14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311641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623282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934922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1246563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1558204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1869845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2181485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2493126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0" userDrawn="1">
          <p15:clr>
            <a:srgbClr val="A4A3A4"/>
          </p15:clr>
        </p15:guide>
        <p15:guide id="2" pos="49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007D92-EB8C-D691-9B5A-89E56EC23648}" name="Cyfieithu Amnis Translation" initials="CT" userId="0349cfb257100d6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0613" autoAdjust="0"/>
  </p:normalViewPr>
  <p:slideViewPr>
    <p:cSldViewPr>
      <p:cViewPr varScale="1">
        <p:scale>
          <a:sx n="147" d="100"/>
          <a:sy n="147" d="100"/>
        </p:scale>
        <p:origin x="348" y="120"/>
      </p:cViewPr>
      <p:guideLst>
        <p:guide orient="horz" pos="1470"/>
        <p:guide pos="4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comments/modernComment_14E_FD77C2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CEC05A-7F05-45FE-807C-6CE91FCB709B}" authorId="{D3007D92-EB8C-D691-9B5A-89E56EC23648}" created="2023-09-29T11:40:21.95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52484157" sldId="334"/>
      <ac:picMk id="3" creationId="{D08C6372-F2E7-FC08-B4BB-984B34CCC6A5}"/>
    </ac:deMkLst>
    <p188:txBody>
      <a:bodyPr/>
      <a:lstStyle/>
      <a:p>
        <a:r>
          <a:rPr lang="cy-GB"/>
          <a:t>Anodwch y map i ddangos yr hyn a nodoch yn ystod eich taith gerdded.
- Pa bethau cadarnhaol wnaethoch chi ddod o hyd iddynt?
- A welsoch chi bethau negyddol, neu bethau allai fod yn well? 
2. Ychwanegwch anodiadau yn dangos sut gellid gwella eich ardal le.
- Sut gellid gwella’r pethau negyddol y daethoch o hyd iddynt? 
- A oes nodweddion ar goll? Ble allai’r rheiny fynd? 
- A ydych chi wedi gweld pethau mewn ardaloedd eraill yr hoffech eu cael yn eich cymdogaeth chi? 
Cofiwch ddefnyddio’r allwedd i egluro eich anodiadau. 
Gallech ddefnyddio’r symbolau o’r daflen waith, a defnyddio lliwiau i bwysleisio pethau.
Allwedd
Ysgol
Cymdogaeth 20 munud 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C6F90-E2CA-41C9-A3AD-6BBF12636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D2A11-7F68-442F-BB14-05A9B5910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6F4A6-FA2F-49F8-9F6C-A9208527ED9C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1DAD7-D28F-4B37-B42C-88DD3E2168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93C62-62E1-4EAF-9351-0FAC79392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F7DC5-5B78-4110-B0CB-5250BA9C97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7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682CB-2C29-4E1D-B29A-832BD0458710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602B0-FD2B-4A07-B86B-10A2332AB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7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1pPr>
    <a:lvl2pPr marL="311641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2pPr>
    <a:lvl3pPr marL="623282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3pPr>
    <a:lvl4pPr marL="934922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4pPr>
    <a:lvl5pPr marL="1246563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5pPr>
    <a:lvl6pPr marL="1558204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6pPr>
    <a:lvl7pPr marL="1869845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7pPr>
    <a:lvl8pPr marL="2181485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8pPr>
    <a:lvl9pPr marL="2493126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602B0-FD2B-4A07-B86B-10A2332AB65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6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Dyma’r cyntaf o bedwar gweithdy, a bydd disgyblion yn dysgu am gymdogaethau 20 munud. </a:t>
            </a:r>
          </a:p>
          <a:p>
            <a:endParaRPr lang="en-GB" baseline="0"/>
          </a:p>
          <a:p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Mae’r pedair sesiwn wedi’u hamlinellu yn y sleid:</a:t>
            </a:r>
          </a:p>
          <a:p>
            <a:pPr marL="228600" lvl="0" indent="-228600">
              <a:buFont typeface="+mj-lt"/>
              <a:buAutoNum type="arabicPeriod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Sefydlu - beth yw cymdogaeth 20 munud?</a:t>
            </a:r>
          </a:p>
          <a:p>
            <a:pPr marL="228600" lvl="0" indent="-228600">
              <a:buFont typeface="+mj-lt"/>
              <a:buAutoNum type="arabicPeriod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Archwilio - mynd allan ac archwilio eich cymdogaeth 20 munud chi </a:t>
            </a:r>
          </a:p>
          <a:p>
            <a:pPr marL="228600" lvl="0" indent="-228600">
              <a:buFont typeface="+mj-lt"/>
              <a:buAutoNum type="arabicPeriod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Gwerthuso - a yw ein cymdogaeth leol yn gymdogaeth 20 munud? Beth allai fod yn well? </a:t>
            </a:r>
          </a:p>
          <a:p>
            <a:pPr marL="228600" lvl="0" indent="-228600">
              <a:buFont typeface="+mj-lt"/>
              <a:buAutoNum type="arabicPeriod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Ymgysylltu - sut allwn ni greu newid?</a:t>
            </a:r>
          </a:p>
          <a:p>
            <a:pPr marL="228600" lvl="0" indent="-228600">
              <a:buFont typeface="+mj-lt"/>
              <a:buAutoNum type="arabicPeriod"/>
            </a:pPr>
            <a:endParaRPr lang="en-GB" sz="818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Trosolwg o’r sesiwn hon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Beth yw cymdogaeth 20 munud?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Beth yw nodweddion cymdogaeth 20 munud?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Beth yw manteision cymdogaeth 20 munud?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cy-GB" sz="818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Paratoi ar gyfer y sesiwn nesaf - penderfynu ble’r ydym am ei archwilio yn ein cymdogaeth 20 munud ni.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602B0-FD2B-4A07-B86B-10A2332AB65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55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602B0-FD2B-4A07-B86B-10A2332AB65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74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Slide - Styl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0" y="4043069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580" y="83264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B70D6-EBB2-4AC7-BC7A-C4AAF0E2D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One-line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FECC0D-3B81-4BFB-83D8-C5A4A2D93A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4716103" cy="2931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1pPr>
            <a:lvl2pPr marL="15554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2pPr>
            <a:lvl3pPr marL="311079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3pPr>
            <a:lvl4pPr marL="466618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4pPr>
            <a:lvl5pPr marL="622157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>
              <a:solidFill>
                <a:schemeClr val="accent2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4AB4BF-3AE7-47AE-801A-13332C297E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136" y="1295400"/>
            <a:ext cx="2952577" cy="2688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136" y="4166343"/>
            <a:ext cx="2951864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200" b="0" baseline="0">
                <a:solidFill>
                  <a:schemeClr val="accent3"/>
                </a:solidFill>
              </a:defRPr>
            </a:lvl1pPr>
            <a:lvl2pPr marL="15554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Caption or credit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ECBE77-1ADB-4651-A1CB-98D943838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53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>
              <a:solidFill>
                <a:schemeClr val="accent2"/>
              </a:solidFill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EF331FA-3290-4F13-B48A-6B4BA15FA35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92163" y="1295400"/>
            <a:ext cx="7955837" cy="2932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D1D2505-7FB8-49CC-9369-0D5426E8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One-line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589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>
              <a:solidFill>
                <a:schemeClr val="accent2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9DFFB0D-56F2-4EAA-9A87-4B9575051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7956000" cy="293151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1pPr>
            <a:lvl2pPr marL="441290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2pPr>
            <a:lvl3pPr marL="596829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3pPr>
            <a:lvl4pPr marL="752368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4pPr>
            <a:lvl5pPr marL="907907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E3D723-BCE7-4BD8-9335-C4B6096DC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One-line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882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>
              <a:solidFill>
                <a:schemeClr val="accent2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9DFFB0D-56F2-4EAA-9A87-4B9575051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4716103" cy="293151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1pPr>
            <a:lvl2pPr marL="441290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2pPr>
            <a:lvl3pPr marL="596829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3pPr>
            <a:lvl4pPr marL="752368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4pPr>
            <a:lvl5pPr marL="907907" indent="-2857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DC942F-021B-40FB-A4FC-0CE3F9400E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136" y="1295401"/>
            <a:ext cx="2952577" cy="2804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C2680D-2E0D-4F30-9150-032C6338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One-line 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136" y="4166343"/>
            <a:ext cx="2951864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200" b="0" baseline="0">
                <a:solidFill>
                  <a:schemeClr val="accent3"/>
                </a:solidFill>
              </a:defRPr>
            </a:lvl1pPr>
            <a:lvl2pPr marL="15554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Caption or credit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428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920262-CD62-4982-8CC2-38CB0D2F19F2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1ADB2AF-D221-4E35-AF73-D72B6F1B5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91805-907E-411F-8F67-405448922C9C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A7D6D6-31D4-46DA-8A7F-3429B1F3B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999" y="1295998"/>
            <a:ext cx="6120000" cy="11317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4000" b="1">
                <a:solidFill>
                  <a:schemeClr val="accent3"/>
                </a:solidFill>
                <a:latin typeface="+mj-lt"/>
              </a:defRPr>
            </a:lvl2pPr>
            <a:lvl3pPr marL="311079" indent="0">
              <a:buNone/>
              <a:defRPr sz="4000" b="1">
                <a:solidFill>
                  <a:schemeClr val="accent3"/>
                </a:solidFill>
                <a:latin typeface="+mj-lt"/>
              </a:defRPr>
            </a:lvl3pPr>
            <a:lvl4pPr marL="466618" indent="0">
              <a:buNone/>
              <a:defRPr sz="4000" b="1">
                <a:solidFill>
                  <a:schemeClr val="accent3"/>
                </a:solidFill>
                <a:latin typeface="+mj-lt"/>
              </a:defRPr>
            </a:lvl4pPr>
            <a:lvl5pPr marL="622157" indent="0">
              <a:buNone/>
              <a:defRPr sz="40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Divider slide title over two lines at most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9C5557-11E1-4ADD-809B-6D3924A94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999" y="2808000"/>
            <a:ext cx="6119999" cy="7799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three lines at most.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076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920262-CD62-4982-8CC2-38CB0D2F19F2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1ADB2AF-D221-4E35-AF73-D72B6F1B5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A7D6D6-31D4-46DA-8A7F-3429B1F3B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999" y="1295998"/>
            <a:ext cx="4932129" cy="11317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4000" b="1">
                <a:solidFill>
                  <a:schemeClr val="accent3"/>
                </a:solidFill>
                <a:latin typeface="+mj-lt"/>
              </a:defRPr>
            </a:lvl2pPr>
            <a:lvl3pPr marL="311079" indent="0">
              <a:buNone/>
              <a:defRPr sz="4000" b="1">
                <a:solidFill>
                  <a:schemeClr val="accent3"/>
                </a:solidFill>
                <a:latin typeface="+mj-lt"/>
              </a:defRPr>
            </a:lvl3pPr>
            <a:lvl4pPr marL="466618" indent="0">
              <a:buNone/>
              <a:defRPr sz="4000" b="1">
                <a:solidFill>
                  <a:schemeClr val="accent3"/>
                </a:solidFill>
                <a:latin typeface="+mj-lt"/>
              </a:defRPr>
            </a:lvl4pPr>
            <a:lvl5pPr marL="622157" indent="0">
              <a:buNone/>
              <a:defRPr sz="40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Divider slide title over two lines at most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9C5557-11E1-4ADD-809B-6D3924A94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999" y="2808000"/>
            <a:ext cx="4932129" cy="7799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three lines at most.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8DC942F-021B-40FB-A4FC-0CE3F9400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64455" y="3869"/>
            <a:ext cx="3279545" cy="51396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07100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C2680D-2E0D-4F30-9150-032C6338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737990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One-line 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B1F631-903C-47E0-9D09-A3381BD85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2000" y="489482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CASE STUDY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5F2A0E-DC51-4491-91D2-673965B4C69A}"/>
              </a:ext>
            </a:extLst>
          </p:cNvPr>
          <p:cNvCxnSpPr/>
          <p:nvPr userDrawn="1"/>
        </p:nvCxnSpPr>
        <p:spPr>
          <a:xfrm>
            <a:off x="792000" y="1296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A33E0D-B8DA-49DA-A554-891A089055DC}"/>
              </a:ext>
            </a:extLst>
          </p:cNvPr>
          <p:cNvCxnSpPr/>
          <p:nvPr userDrawn="1"/>
        </p:nvCxnSpPr>
        <p:spPr>
          <a:xfrm>
            <a:off x="792000" y="4680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6E3CC65-D2CF-45E2-9521-2DE20E27DC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2000" y="1511845"/>
            <a:ext cx="3456000" cy="2577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240CCFE-7A13-4C12-A84A-D1868D04B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1" y="1511300"/>
            <a:ext cx="4284056" cy="10192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“Quote text up to four lines”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FD90AA7-9234-45B5-8B43-1AC68127FB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001" y="3023464"/>
            <a:ext cx="4284056" cy="1420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1pPr>
            <a:lvl2pPr marL="15554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2pPr>
            <a:lvl3pPr marL="311079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3pPr>
            <a:lvl4pPr marL="466618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4pPr>
            <a:lvl5pPr marL="622157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2000" y="2530549"/>
            <a:ext cx="4284056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200" b="0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2000" y="4166343"/>
            <a:ext cx="3456000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200" b="0" baseline="0">
                <a:solidFill>
                  <a:schemeClr val="accent3"/>
                </a:solidFill>
              </a:defRPr>
            </a:lvl1pPr>
            <a:lvl2pPr marL="15554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Caption or credit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147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C2680D-2E0D-4F30-9150-032C6338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737990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One-line 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B1F631-903C-47E0-9D09-A3381BD85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2000" y="489482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CASE STUDY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5F2A0E-DC51-4491-91D2-673965B4C69A}"/>
              </a:ext>
            </a:extLst>
          </p:cNvPr>
          <p:cNvCxnSpPr/>
          <p:nvPr userDrawn="1"/>
        </p:nvCxnSpPr>
        <p:spPr>
          <a:xfrm>
            <a:off x="792000" y="1296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A33E0D-B8DA-49DA-A554-891A089055DC}"/>
              </a:ext>
            </a:extLst>
          </p:cNvPr>
          <p:cNvCxnSpPr/>
          <p:nvPr userDrawn="1"/>
        </p:nvCxnSpPr>
        <p:spPr>
          <a:xfrm>
            <a:off x="792000" y="4680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240CCFE-7A13-4C12-A84A-D1868D04B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44" y="3131388"/>
            <a:ext cx="4284056" cy="10192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“Quote text up to four lines”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FD90AA7-9234-45B5-8B43-1AC68127FB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001" y="1503446"/>
            <a:ext cx="3491967" cy="2924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1pPr>
            <a:lvl2pPr marL="155540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2pPr>
            <a:lvl3pPr marL="311079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3pPr>
            <a:lvl4pPr marL="466618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4pPr>
            <a:lvl5pPr marL="622157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GB" noProof="0"/>
              <a:t>Body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943" y="4150637"/>
            <a:ext cx="4284056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200" b="0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ct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CD92A4B-21BF-4D5C-B6DA-75A37BA90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3942" y="1503447"/>
            <a:ext cx="4284056" cy="137619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defRPr sz="1400"/>
            </a:lvl1pPr>
            <a:lvl2pPr marL="155540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2pPr>
            <a:lvl3pPr marL="311079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3pPr>
            <a:lvl4pPr marL="466618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4pPr>
            <a:lvl5pPr marL="622157" indent="0">
              <a:lnSpc>
                <a:spcPts val="1900"/>
              </a:lnSpc>
              <a:spcBef>
                <a:spcPct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GB" noProof="0"/>
              <a:t>Key facts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266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Slide - Style 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Sustrans yw’r elusen sy’n ei gwneud yn haws i bobl gerdded a beicio. </a:t>
            </a:r>
          </a:p>
          <a:p>
            <a:pPr>
              <a:lnSpc>
                <a:spcPts val="2100"/>
              </a:lnSpc>
              <a:defRPr lang="en-US"/>
            </a:pPr>
            <a:endParaRPr lang="cy-GB" sz="1648" b="0" i="0" strike="noStrike" cap="none" spc="0" baseline="0" dirty="0">
              <a:solidFill>
                <a:srgbClr val="414042"/>
              </a:solidFill>
              <a:effectLst/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Rydym yn cysylltu pobl a lleoedd, yn creu cymdogaethau byw, yn gweddnewid y daith i’r ysgol ac yn cyflawni taith hapusach ac iachach i’r gwaith.</a:t>
            </a:r>
          </a:p>
          <a:p>
            <a:pPr>
              <a:lnSpc>
                <a:spcPts val="2100"/>
              </a:lnSpc>
              <a:defRPr lang="en-US"/>
            </a:pPr>
            <a:endParaRPr lang="cy-GB" sz="1648" b="0" i="0" strike="noStrike" cap="none" spc="0" baseline="0" dirty="0">
              <a:solidFill>
                <a:srgbClr val="414042"/>
              </a:solidFill>
              <a:effectLst/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Ymunwch â ni ar ein siwrne.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cy-GB" sz="1648" b="1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>
              <a:solidFill>
                <a:srgbClr val="41404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Elusen Gofrestredig Rhif 326550 (Cymru a Lloegr) SC039263 (Yr Alban)</a:t>
            </a:r>
          </a:p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Rhif Cofrestru TAW 416740656.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BB8C7-2AF1-49BB-9A98-43A3F7870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97932"/>
            <a:ext cx="1872000" cy="8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2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Slide - Style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15" y="3687078"/>
            <a:ext cx="2039232" cy="11329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rgbClr val="C0D63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Sustrans yw’r elusen sy’n ei gwneud yn haws i bobl gerdded a beicio. </a:t>
            </a:r>
          </a:p>
          <a:p>
            <a:pPr>
              <a:lnSpc>
                <a:spcPts val="2100"/>
              </a:lnSpc>
              <a:defRPr lang="en-US"/>
            </a:pPr>
            <a:endParaRPr lang="cy-GB" sz="1648" b="0" i="0" strike="noStrike" cap="none" spc="0" baseline="0" dirty="0">
              <a:solidFill>
                <a:srgbClr val="C0D631"/>
              </a:solidFill>
              <a:effectLst/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rgbClr val="C0D63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Rydym yn cysylltu pobl a lleoedd, yn creu cymdogaethau byw, yn gweddnewid y daith i’r ysgol ac yn cyflawni taith hapusach ac iachach i’r gwaith.</a:t>
            </a:r>
          </a:p>
          <a:p>
            <a:pPr>
              <a:lnSpc>
                <a:spcPts val="2100"/>
              </a:lnSpc>
              <a:defRPr lang="en-US"/>
            </a:pPr>
            <a:endParaRPr lang="cy-GB" sz="1648" b="0" i="0" strike="noStrike" cap="none" spc="0" baseline="0" dirty="0">
              <a:solidFill>
                <a:srgbClr val="C0D631"/>
              </a:solidFill>
              <a:effectLst/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rgbClr val="C0D63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Ymunwch â ni ar ein siwrne.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bg2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cy-GB" sz="1648" b="1" i="0" strike="noStrike" cap="none" spc="0" baseline="0">
                <a:solidFill>
                  <a:srgbClr val="7FD2EA"/>
                </a:solidFill>
                <a:effectLst/>
                <a:latin typeface="Arial"/>
                <a:ea typeface="Arial"/>
                <a:cs typeface="Arial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>
              <a:solidFill>
                <a:schemeClr val="accent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7FD2EA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Elusen Gofrestredig Rhif 326550 (Cymru a Lloegr) SC039263 (Yr Alban)</a:t>
            </a:r>
          </a:p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7FD2EA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Rhif Cofrestru TAW 416740656.</a:t>
            </a:r>
          </a:p>
        </p:txBody>
      </p:sp>
    </p:spTree>
    <p:extLst>
      <p:ext uri="{BB962C8B-B14F-4D97-AF65-F5344CB8AC3E}">
        <p14:creationId xmlns:p14="http://schemas.microsoft.com/office/powerpoint/2010/main" val="4163746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Slide - Style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6" y="3939902"/>
            <a:ext cx="1606704" cy="89261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580" y="83264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35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400" b="1">
                <a:solidFill>
                  <a:schemeClr val="accent4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 </a:t>
            </a:r>
          </a:p>
        </p:txBody>
      </p:sp>
    </p:spTree>
    <p:extLst>
      <p:ext uri="{BB962C8B-B14F-4D97-AF65-F5344CB8AC3E}">
        <p14:creationId xmlns:p14="http://schemas.microsoft.com/office/powerpoint/2010/main" val="55186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Slide - Style Th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chemeClr val="tx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Sustrans yw’r elusen sy’n ei gwneud yn haws i bobl gerdded a beicio. 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chemeClr val="tx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Rydym yn cysylltu pobl a lleoedd, yn creu cymdogaethau byw, yn gweddnewid y daith i’r ysgol ac yn cyflawni taith hapusach ac iachach i’r gwaith.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chemeClr val="tx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Ymunwch â ni ar ein siwrne.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cy-GB" sz="1648" b="1" i="0" strike="noStrike" cap="none" spc="0" baseline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FFFFFF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Elusen Gofrestredig Rhif 326550 (Cymru a Lloegr) SC039263 (Yr Alban)</a:t>
            </a:r>
          </a:p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FFFFFF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Rhif Cofrestru TAW 416740656.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BB8C7-2AF1-49BB-9A98-43A3F7870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97932"/>
            <a:ext cx="1871999" cy="8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3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gn-off Slide - Style Thr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chemeClr val="tx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Sustrans yw’r elusen sy’n ei gwneud yn haws i bobl gerdded a beicio. 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chemeClr val="tx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Rydym yn cysylltu pobl a lleoedd, yn creu cymdogaethau byw, yn gweddnewid y daith i’r ysgol ac yn cyflawni taith hapusach ac iachach i’r gwaith.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cy-GB" sz="1648" b="0" i="0" strike="noStrike" cap="none" spc="0" baseline="0" dirty="0">
                <a:solidFill>
                  <a:schemeClr val="tx1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Ymunwch â ni ar ein siwrne</a:t>
            </a:r>
            <a:r>
              <a:rPr lang="cy-GB" sz="1648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cy-GB" sz="1648" b="1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Elusen Gofrestredig Rhif 326550 (Cymru a Lloegr) SC039263 (Yr Alban)</a:t>
            </a:r>
          </a:p>
          <a:p>
            <a:pPr>
              <a:lnSpc>
                <a:spcPts val="1200"/>
              </a:lnSpc>
              <a:defRPr lang="en-US"/>
            </a:pPr>
            <a:r>
              <a:rPr lang="cy-GB" sz="800" b="0" i="0" strike="noStrike" cap="none" spc="0" baseline="0" dirty="0">
                <a:solidFill>
                  <a:srgbClr val="414042"/>
                </a:solidFill>
                <a:effectLst/>
                <a:latin typeface="Arial Regular" charset="77"/>
                <a:ea typeface="Arial Regular" charset="77"/>
                <a:cs typeface="Arial Regular" charset="77"/>
              </a:rPr>
              <a:t>Rhif Cofrestru TAW 416740656.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BB8C7-2AF1-49BB-9A98-43A3F7870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97932"/>
            <a:ext cx="1871999" cy="8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4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Slide - Style Thre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1" y="4043069"/>
            <a:ext cx="1461598" cy="69374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671" y="84355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3500" b="1">
                <a:solidFill>
                  <a:schemeClr val="bg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 </a:t>
            </a:r>
          </a:p>
        </p:txBody>
      </p:sp>
    </p:spTree>
    <p:extLst>
      <p:ext uri="{BB962C8B-B14F-4D97-AF65-F5344CB8AC3E}">
        <p14:creationId xmlns:p14="http://schemas.microsoft.com/office/powerpoint/2010/main" val="1752842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itle Slide - Style Thr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1" y="4043069"/>
            <a:ext cx="1461598" cy="69374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671" y="84355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35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 </a:t>
            </a:r>
          </a:p>
        </p:txBody>
      </p:sp>
    </p:spTree>
    <p:extLst>
      <p:ext uri="{BB962C8B-B14F-4D97-AF65-F5344CB8AC3E}">
        <p14:creationId xmlns:p14="http://schemas.microsoft.com/office/powerpoint/2010/main" val="549517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 Slide - Styl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3069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47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3259231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 Slide - Style Tw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3069"/>
            <a:ext cx="1461600" cy="69374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4700" b="1">
                <a:solidFill>
                  <a:schemeClr val="accent6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9670CDDB-7361-413B-A408-3D47C982A6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bg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2148256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 Slide - Style Th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3069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47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0433C0A-A5E2-46F3-9C61-7B0EBD95A8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2921923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Title Slide - Style Thr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11910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4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ct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Title or speaker over up to three lines at most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0433C0A-A5E2-46F3-9C61-7B0EBD95A8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1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ct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1222899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>
              <a:solidFill>
                <a:schemeClr val="accent2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9DFFB0D-56F2-4EAA-9A87-4B9575051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7956000" cy="2931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1pPr>
            <a:lvl2pPr marL="15554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2pPr>
            <a:lvl3pPr marL="311079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3pPr>
            <a:lvl4pPr marL="466618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4pPr>
            <a:lvl5pPr marL="622157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sz="17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0C1029B-F0F6-494D-AFB5-54468B6CF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One-line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CBE77-1ADB-4651-A1CB-98D943838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>
            <a:fillRect/>
          </a:stretch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325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52" r:id="rId5"/>
    <p:sldLayoutId id="2147483653" r:id="rId6"/>
    <p:sldLayoutId id="2147483654" r:id="rId7"/>
    <p:sldLayoutId id="2147483668" r:id="rId8"/>
    <p:sldLayoutId id="2147483655" r:id="rId9"/>
    <p:sldLayoutId id="2147483656" r:id="rId10"/>
    <p:sldLayoutId id="2147483659" r:id="rId11"/>
    <p:sldLayoutId id="2147483657" r:id="rId12"/>
    <p:sldLayoutId id="2147483658" r:id="rId13"/>
    <p:sldLayoutId id="2147483665" r:id="rId14"/>
    <p:sldLayoutId id="2147483666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9" r:id="rId21"/>
  </p:sldLayoutIdLst>
  <p:transition/>
  <p:hf sldNum="0" hdr="0"/>
  <p:txStyles>
    <p:titleStyle>
      <a:lvl1pPr algn="ctr" defTabSz="311079" rtl="0" eaLnBrk="1" latinLnBrk="0" hangingPunct="1">
        <a:spcBef>
          <a:spcPct val="0"/>
        </a:spcBef>
        <a:buNone/>
        <a:defRPr sz="14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655" indent="-116655" algn="l" defTabSz="311079" rtl="0" eaLnBrk="1" latinLnBrk="0" hangingPunct="1">
        <a:spcBef>
          <a:spcPct val="20000"/>
        </a:spcBef>
        <a:buFont typeface="Arial" pitchFamily="34" charset="0"/>
        <a:buChar char="•"/>
        <a:defRPr sz="1089" kern="1200">
          <a:solidFill>
            <a:schemeClr val="tx1"/>
          </a:solidFill>
          <a:latin typeface="+mn-lt"/>
          <a:ea typeface="+mn-ea"/>
          <a:cs typeface="+mn-cs"/>
        </a:defRPr>
      </a:lvl1pPr>
      <a:lvl2pPr marL="252752" indent="-97212" algn="l" defTabSz="311079" rtl="0" eaLnBrk="1" latinLnBrk="0" hangingPunct="1">
        <a:spcBef>
          <a:spcPct val="20000"/>
        </a:spcBef>
        <a:buFont typeface="Arial" pitchFamily="34" charset="0"/>
        <a:buChar char="–"/>
        <a:defRPr sz="953" kern="1200">
          <a:solidFill>
            <a:schemeClr val="tx1"/>
          </a:solidFill>
          <a:latin typeface="+mn-lt"/>
          <a:ea typeface="+mn-ea"/>
          <a:cs typeface="+mn-cs"/>
        </a:defRPr>
      </a:lvl2pPr>
      <a:lvl3pPr marL="388849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816" kern="1200">
          <a:solidFill>
            <a:schemeClr val="tx1"/>
          </a:solidFill>
          <a:latin typeface="+mn-lt"/>
          <a:ea typeface="+mn-ea"/>
          <a:cs typeface="+mn-cs"/>
        </a:defRPr>
      </a:lvl3pPr>
      <a:lvl4pPr marL="544388" indent="-77770" algn="l" defTabSz="311079" rtl="0" eaLnBrk="1" latinLnBrk="0" hangingPunct="1">
        <a:spcBef>
          <a:spcPct val="20000"/>
        </a:spcBef>
        <a:buFont typeface="Arial" pitchFamily="34" charset="0"/>
        <a:buChar char="–"/>
        <a:defRPr sz="680" kern="1200">
          <a:solidFill>
            <a:schemeClr val="tx1"/>
          </a:solidFill>
          <a:latin typeface="+mn-lt"/>
          <a:ea typeface="+mn-ea"/>
          <a:cs typeface="+mn-cs"/>
        </a:defRPr>
      </a:lvl4pPr>
      <a:lvl5pPr marL="699927" indent="-77770" algn="l" defTabSz="311079" rtl="0" eaLnBrk="1" latinLnBrk="0" hangingPunct="1">
        <a:spcBef>
          <a:spcPct val="20000"/>
        </a:spcBef>
        <a:buFont typeface="Arial" pitchFamily="34" charset="0"/>
        <a:buChar char="»"/>
        <a:defRPr sz="680" kern="1200">
          <a:solidFill>
            <a:schemeClr val="tx1"/>
          </a:solidFill>
          <a:latin typeface="+mn-lt"/>
          <a:ea typeface="+mn-ea"/>
          <a:cs typeface="+mn-cs"/>
        </a:defRPr>
      </a:lvl5pPr>
      <a:lvl6pPr marL="855467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6pPr>
      <a:lvl7pPr marL="1011006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7pPr>
      <a:lvl8pPr marL="1166546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8pPr>
      <a:lvl9pPr marL="1322085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1pPr>
      <a:lvl2pPr marL="155539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2pPr>
      <a:lvl3pPr marL="311079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3pPr>
      <a:lvl4pPr marL="466618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4pPr>
      <a:lvl5pPr marL="622158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5pPr>
      <a:lvl6pPr marL="777697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6pPr>
      <a:lvl7pPr marL="933237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7pPr>
      <a:lvl8pPr marL="1088776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8pPr>
      <a:lvl9pPr marL="1244316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4E_FD77C23D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71698" y="2643758"/>
            <a:ext cx="3827910" cy="716678"/>
          </a:xfrm>
        </p:spPr>
        <p:txBody>
          <a:bodyPr/>
          <a:lstStyle/>
          <a:p>
            <a:r>
              <a:rPr lang="cy-GB" sz="2000" b="1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Lleoedd sy’n dda i’r </a:t>
            </a:r>
            <a:r>
              <a:rPr lang="cy-GB" sz="2400" b="1" i="0" strike="noStrike" cap="none" spc="0" baseline="0">
                <a:solidFill>
                  <a:srgbClr val="C0D631"/>
                </a:solidFill>
                <a:effectLst/>
                <a:latin typeface="Arial"/>
                <a:ea typeface="Arial"/>
                <a:cs typeface="Arial"/>
              </a:rPr>
              <a:t>blaned</a:t>
            </a:r>
            <a:r>
              <a:rPr lang="cy-GB" sz="2000" b="1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 ac i </a:t>
            </a:r>
            <a:r>
              <a:rPr lang="cy-GB" sz="2000" b="1" i="0" strike="noStrike" cap="none" spc="0" baseline="0">
                <a:solidFill>
                  <a:srgbClr val="009BA7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cy-GB" sz="2400" b="1" i="0" strike="noStrike" cap="none" spc="0" baseline="0">
                <a:solidFill>
                  <a:srgbClr val="C0D631"/>
                </a:solidFill>
                <a:effectLst/>
                <a:latin typeface="Arial"/>
                <a:ea typeface="Arial"/>
                <a:cs typeface="Arial"/>
              </a:rPr>
              <a:t>bobl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3193" t="9043" r="17067" b="6704"/>
          <a:stretch>
            <a:fillRect/>
          </a:stretch>
        </p:blipFill>
        <p:spPr>
          <a:xfrm>
            <a:off x="4752000" y="-58788"/>
            <a:ext cx="4392000" cy="5202288"/>
          </a:xfrm>
          <a:prstGeom prst="rect">
            <a:avLst/>
          </a:prstGeom>
        </p:spPr>
      </p:pic>
      <p:sp>
        <p:nvSpPr>
          <p:cNvPr id="6" name="Text Placeholder 3"/>
          <p:cNvSpPr txBox="1"/>
          <p:nvPr/>
        </p:nvSpPr>
        <p:spPr>
          <a:xfrm>
            <a:off x="2800188" y="195486"/>
            <a:ext cx="1799420" cy="3960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11079" rtl="0" eaLnBrk="1" latinLnBrk="0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55540" indent="0" algn="l" defTabSz="311079" rtl="0" eaLnBrk="1" latinLnBrk="0" hangingPunct="1">
              <a:lnSpc>
                <a:spcPts val="2000"/>
              </a:lnSpc>
              <a:spcBef>
                <a:spcPct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311079" indent="0" algn="l" defTabSz="311079" rtl="0" eaLnBrk="1" latinLnBrk="0" hangingPunct="1">
              <a:lnSpc>
                <a:spcPts val="2000"/>
              </a:lnSpc>
              <a:spcBef>
                <a:spcPct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466618" indent="0" algn="l" defTabSz="311079" rtl="0" eaLnBrk="1" latinLnBrk="0" hangingPunct="1">
              <a:lnSpc>
                <a:spcPts val="2000"/>
              </a:lnSpc>
              <a:spcBef>
                <a:spcPct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622157" indent="0" algn="l" defTabSz="311079" rtl="0" eaLnBrk="1" latinLnBrk="0" hangingPunct="1">
              <a:lnSpc>
                <a:spcPts val="2000"/>
              </a:lnSpc>
              <a:spcBef>
                <a:spcPct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855467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100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654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22085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Sesiwn 3: </a:t>
            </a:r>
            <a:r>
              <a:rPr lang="cy-GB" sz="1400" b="1" i="0" strike="noStrike" cap="none" spc="0" baseline="0" dirty="0">
                <a:solidFill>
                  <a:schemeClr val="accent2"/>
                </a:solidFill>
                <a:effectLst/>
                <a:latin typeface="Arial"/>
                <a:ea typeface="Arial"/>
                <a:cs typeface="Arial"/>
              </a:rPr>
              <a:t>Gwerthuso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47DF65C-A695-AA60-BEF4-A262B161D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8" y="1520896"/>
            <a:ext cx="3547791" cy="1347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7091DB-47CC-DD6B-8484-B6487B98F0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1560" y="3795886"/>
            <a:ext cx="1728192" cy="1125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3FD6D2AA-A279-4216-BE07-823CA5D09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79" y="4130724"/>
            <a:ext cx="1656184" cy="920102"/>
          </a:xfrm>
          <a:prstGeom prst="rect">
            <a:avLst/>
          </a:prstGeom>
        </p:spPr>
      </p:pic>
      <p:pic>
        <p:nvPicPr>
          <p:cNvPr id="7" name="Picture 6" descr="A group of people walking on a bicycle&#10;&#10;Description automatically generated">
            <a:extLst>
              <a:ext uri="{FF2B5EF4-FFF2-40B4-BE49-F238E27FC236}">
                <a16:creationId xmlns:a16="http://schemas.microsoft.com/office/drawing/2014/main" id="{EFA62E4C-0E75-E4CB-F512-4BA065076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207679"/>
            <a:ext cx="2339752" cy="9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941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5148152" cy="2931513"/>
          </a:xfrm>
        </p:spPr>
        <p:txBody>
          <a:bodyPr/>
          <a:lstStyle/>
          <a:p>
            <a:pPr marL="342900" indent="-342900" defTabSz="336550">
              <a:spcBef>
                <a:spcPts val="600"/>
              </a:spcBef>
              <a:buAutoNum type="arabicPeriod"/>
            </a:pPr>
            <a:r>
              <a:rPr lang="cy-GB" sz="1600" b="0" i="0" strike="noStrike" cap="none" spc="0" baseline="0">
                <a:solidFill>
                  <a:srgbClr val="8D8B8F"/>
                </a:solidFill>
                <a:effectLst/>
                <a:latin typeface="Arial"/>
                <a:ea typeface="Arial"/>
                <a:cs typeface="Arial"/>
              </a:rPr>
              <a:t>Sefydlu: 	</a:t>
            </a:r>
            <a:r>
              <a:rPr lang="cy-GB" sz="1400" b="0" i="0" strike="noStrike" cap="none" spc="0" baseline="0">
                <a:solidFill>
                  <a:srgbClr val="8D8B8F"/>
                </a:solidFill>
                <a:effectLst/>
                <a:latin typeface="Arial"/>
                <a:ea typeface="Arial"/>
                <a:cs typeface="Arial"/>
              </a:rPr>
              <a:t>Beth yw cymdogaeth 20 munud?</a:t>
            </a:r>
          </a:p>
          <a:p>
            <a:pPr marL="342900" indent="-342900" defTabSz="336550">
              <a:spcBef>
                <a:spcPts val="600"/>
              </a:spcBef>
              <a:buAutoNum type="arabicPeriod"/>
              <a:tabLst>
                <a:tab pos="1349375" algn="l"/>
              </a:tabLst>
            </a:pPr>
            <a:r>
              <a:rPr lang="cy-GB" sz="1600" b="0" i="0" strike="noStrike" cap="none" spc="0" baseline="0">
                <a:solidFill>
                  <a:srgbClr val="8D8B8F"/>
                </a:solidFill>
                <a:effectLst/>
                <a:latin typeface="Arial"/>
                <a:ea typeface="Arial"/>
                <a:cs typeface="Arial"/>
              </a:rPr>
              <a:t>Archwilio:	</a:t>
            </a:r>
            <a:r>
              <a:rPr lang="cy-GB" sz="1400" b="0" i="0" strike="noStrike" cap="none" spc="0" baseline="0">
                <a:solidFill>
                  <a:srgbClr val="8D8B8F"/>
                </a:solidFill>
                <a:effectLst/>
                <a:latin typeface="Arial"/>
                <a:ea typeface="Arial"/>
                <a:cs typeface="Arial"/>
              </a:rPr>
              <a:t>Cerddwch o amgylch eich cymdogaeth 20 munud leol</a:t>
            </a:r>
          </a:p>
          <a:p>
            <a:pPr marL="342900" indent="-342900" defTabSz="336550">
              <a:spcBef>
                <a:spcPts val="600"/>
              </a:spcBef>
              <a:buAutoNum type="arabicPeriod"/>
            </a:pPr>
            <a:r>
              <a:rPr lang="cy-GB" sz="1600" b="1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Gwerthuso:</a:t>
            </a:r>
            <a:endParaRPr lang="en-GB" sz="1400"/>
          </a:p>
          <a:p>
            <a:pPr lvl="4" defTabSz="336550">
              <a:spcBef>
                <a:spcPts val="300"/>
              </a:spcBef>
              <a:spcAft>
                <a:spcPts val="300"/>
              </a:spcAft>
            </a:pPr>
            <a:r>
              <a:rPr lang="cy-GB" sz="1400" b="0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Beth sy’n dda am dy gymdogaeth leol?</a:t>
            </a:r>
          </a:p>
          <a:p>
            <a:pPr lvl="4" defTabSz="336550">
              <a:spcBef>
                <a:spcPts val="300"/>
              </a:spcBef>
              <a:spcAft>
                <a:spcPts val="300"/>
              </a:spcAft>
            </a:pPr>
            <a:r>
              <a:rPr lang="cy-GB" sz="1400" b="0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Beth sydd ar goll?</a:t>
            </a:r>
          </a:p>
          <a:p>
            <a:pPr lvl="4" defTabSz="336550">
              <a:spcBef>
                <a:spcPts val="300"/>
              </a:spcBef>
              <a:spcAft>
                <a:spcPts val="300"/>
              </a:spcAft>
            </a:pPr>
            <a:r>
              <a:rPr lang="cy-GB" sz="1400" b="0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Beth hoffem ni ei wella? </a:t>
            </a:r>
          </a:p>
          <a:p>
            <a:pPr marL="342900" indent="-342900" defTabSz="336550">
              <a:spcBef>
                <a:spcPts val="600"/>
              </a:spcBef>
              <a:buAutoNum type="arabicPeriod"/>
            </a:pPr>
            <a:r>
              <a:rPr lang="cy-GB" sz="1600" b="0" i="0" strike="noStrike" cap="none" spc="0" baseline="0">
                <a:solidFill>
                  <a:srgbClr val="8D8B8F"/>
                </a:solidFill>
                <a:effectLst/>
                <a:latin typeface="Arial"/>
                <a:ea typeface="Arial"/>
                <a:cs typeface="Arial"/>
              </a:rPr>
              <a:t>Ymgysylltu:	</a:t>
            </a:r>
            <a:r>
              <a:rPr lang="cy-GB" sz="1400" b="0" i="0" strike="noStrike" cap="none" spc="0" baseline="0">
                <a:solidFill>
                  <a:srgbClr val="8D8B8F"/>
                </a:solidFill>
                <a:effectLst/>
                <a:latin typeface="Arial"/>
                <a:ea typeface="Arial"/>
                <a:cs typeface="Arial"/>
              </a:rPr>
              <a:t>Gwella eich cymdogaeth 20 munud leol</a:t>
            </a:r>
            <a:endParaRPr lang="en-GB" sz="1600" b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r="18883"/>
          <a:stretch>
            <a:fillRect/>
          </a:stretch>
        </p:blipFill>
        <p:spPr>
          <a:xfrm>
            <a:off x="5795963" y="1277938"/>
            <a:ext cx="2952750" cy="314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sz="2600" b="1" i="0" strike="noStrike" cap="none" spc="0" baseline="0">
                <a:solidFill>
                  <a:srgbClr val="253773"/>
                </a:solidFill>
                <a:effectLst/>
                <a:latin typeface="Arial"/>
                <a:ea typeface="Arial"/>
                <a:cs typeface="Arial"/>
              </a:rPr>
              <a:t>Trosolwg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8EE7EF4-5FB4-1F10-B866-7A8496315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593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C89BC6E-A6DF-CD47-191E-8AAAEB063A2F}"/>
              </a:ext>
            </a:extLst>
          </p:cNvPr>
          <p:cNvSpPr txBox="1"/>
          <p:nvPr/>
        </p:nvSpPr>
        <p:spPr>
          <a:xfrm>
            <a:off x="792000" y="557795"/>
            <a:ext cx="6876344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55540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311079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466618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622157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855467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100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654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22085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400" b="1" i="0" strike="noStrike" cap="none" spc="0" baseline="0">
                <a:solidFill>
                  <a:srgbClr val="009BA7"/>
                </a:solidFill>
                <a:effectLst/>
                <a:latin typeface="Arial"/>
                <a:ea typeface="Arial"/>
                <a:cs typeface="Arial"/>
              </a:rPr>
              <a:t>Gwerthuso eich cymdogaeth 20 munud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2000" y="1131590"/>
            <a:ext cx="7956000" cy="360039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y-GB" sz="1700" b="1" i="0" strike="noStrike" cap="none" spc="0" baseline="0" dirty="0">
                <a:solidFill>
                  <a:srgbClr val="CB3B95"/>
                </a:solidFill>
                <a:effectLst/>
                <a:latin typeface="Arial"/>
                <a:ea typeface="Arial"/>
                <a:cs typeface="Arial"/>
              </a:rPr>
              <a:t>Tasg:		</a:t>
            </a:r>
            <a:r>
              <a:rPr lang="cy-GB" sz="1400" b="1" dirty="0">
                <a:solidFill>
                  <a:srgbClr val="414042"/>
                </a:solidFill>
                <a:latin typeface="Arial"/>
                <a:cs typeface="Arial"/>
              </a:rPr>
              <a:t>Gan weithio mewn grwpiau (4-6 o bobl) a defnyddio eich arolygon o'r sesiwn ddiwethaf, anodwch eich map gan ddangos yr hyn y daethoch o hyd iddo.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y-GB" sz="1400" b="0" i="0" strike="noStrike" cap="none" spc="0" baseline="0" dirty="0">
                <a:solidFill>
                  <a:srgbClr val="CB3B95"/>
                </a:solidFill>
                <a:effectLst/>
                <a:latin typeface="Arial"/>
                <a:ea typeface="Arial"/>
                <a:cs typeface="Arial"/>
              </a:rPr>
              <a:t>Anodwch y map i ddangos yr hyn a nodoch yn ystod eich taith gerdded. 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Dechreuwch gyda phethau 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cadarnhaol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- ardaloedd braf, nodweddion da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Yna symudwch ymlaen i bethau 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negyddol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- ardaloedd sy’n cael eu hesgeuluso, nodweddion drwg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Gallech: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Liwio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ardaloedd ar y map a 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defnyddio lliw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i gynrychioli gwahanol bethau, er enghraifft: mannau gwyrdd, ardaloedd sydd â thraffig prysur, ardaloedd i gerddwyr yn unig, ac ati 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Ychwanegu 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symbolau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i ddangos y gwahanol nodweddion rydych wedi dod o hyd iddynt. 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Ychwanegwch eitemau at yr allwedd i egluro beth mae gwahanol liwiau a symbolau’n ei olygu. 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Gweler y sleid nesaf am enghreifftiau. </a:t>
            </a:r>
          </a:p>
          <a:p>
            <a:pPr>
              <a:spcAft>
                <a:spcPct val="0"/>
              </a:spcAft>
            </a:pPr>
            <a:endParaRPr lang="en-GB" sz="1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7B8528A-0086-FB8F-A6A3-9B8B614F8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51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08C6372-F2E7-FC08-B4BB-984B34CCC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4" r="255" b="3944"/>
          <a:stretch>
            <a:fillRect/>
          </a:stretch>
        </p:blipFill>
        <p:spPr>
          <a:xfrm>
            <a:off x="827584" y="16792"/>
            <a:ext cx="7848872" cy="51267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C7C9B-48AD-1E83-6A17-E377B551A3F4}"/>
              </a:ext>
            </a:extLst>
          </p:cNvPr>
          <p:cNvSpPr/>
          <p:nvPr/>
        </p:nvSpPr>
        <p:spPr>
          <a:xfrm>
            <a:off x="1115616" y="1131590"/>
            <a:ext cx="2232248" cy="5760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0AF72-9541-7A15-B6B5-6EE3DE881CCD}"/>
              </a:ext>
            </a:extLst>
          </p:cNvPr>
          <p:cNvSpPr/>
          <p:nvPr/>
        </p:nvSpPr>
        <p:spPr>
          <a:xfrm>
            <a:off x="1115616" y="699542"/>
            <a:ext cx="2304256" cy="432048"/>
          </a:xfrm>
          <a:prstGeom prst="roundRect">
            <a:avLst/>
          </a:prstGeom>
          <a:noFill/>
          <a:ln>
            <a:solidFill>
              <a:srgbClr val="CB3B9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84157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2000" y="1131591"/>
            <a:ext cx="7956000" cy="38884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y-GB" sz="1700" b="1" i="0" strike="noStrike" cap="none" spc="0" baseline="0" dirty="0">
                <a:solidFill>
                  <a:srgbClr val="CB3B95"/>
                </a:solidFill>
                <a:effectLst/>
                <a:latin typeface="Arial"/>
                <a:ea typeface="Arial"/>
                <a:cs typeface="Arial"/>
              </a:rPr>
              <a:t>Tasg:		Gan weithio mewn grwpiau (4-6 o bobl) a defnyddio eich arolygon o'r sesiwn ddiwethaf, anodwch eich map gan ddangos yr hyn y daethoch o hyd iddo.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cy-GB" sz="1400" b="0" i="0" strike="noStrike" cap="none" spc="0" baseline="0" dirty="0">
                <a:solidFill>
                  <a:srgbClr val="CB3B95"/>
                </a:solidFill>
                <a:effectLst/>
                <a:latin typeface="Arial"/>
                <a:ea typeface="Arial"/>
                <a:cs typeface="Arial"/>
              </a:rPr>
              <a:t>Ychwanegwch anodiadau yn dangos sut gellid </a:t>
            </a:r>
            <a:r>
              <a:rPr lang="cy-GB" sz="1400" b="1" i="0" strike="noStrike" cap="none" spc="0" baseline="0" dirty="0">
                <a:solidFill>
                  <a:srgbClr val="CB3B95"/>
                </a:solidFill>
                <a:effectLst/>
                <a:latin typeface="Arial"/>
                <a:ea typeface="Arial"/>
                <a:cs typeface="Arial"/>
              </a:rPr>
              <a:t>gwella </a:t>
            </a:r>
            <a:r>
              <a:rPr lang="cy-GB" sz="1400" b="0" i="0" strike="noStrike" cap="none" spc="0" baseline="0" dirty="0">
                <a:solidFill>
                  <a:srgbClr val="CB3B95"/>
                </a:solidFill>
                <a:effectLst/>
                <a:latin typeface="Arial"/>
                <a:ea typeface="Arial"/>
                <a:cs typeface="Arial"/>
              </a:rPr>
              <a:t>eich ardal leol.</a:t>
            </a:r>
          </a:p>
          <a:p>
            <a:pPr marL="49844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Meddyliwch am y pethau negyddol y daethoch o hyd iddynt - sut gellid newid y rhain?</a:t>
            </a:r>
          </a:p>
          <a:p>
            <a:pPr marL="49844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A oes yna unrhyw nodweddion o gymdogaethau 20 munud na ddaethoch o hyd iddynt? Ble allai’r rheiny gael eu rhoi?</a:t>
            </a:r>
          </a:p>
          <a:p>
            <a:pPr marL="49844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A ydych wedi gweld pethau mewn lleoedd eraill yr ydych yn arbennig o hoff ohonynt?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Gallech: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Ddefnyddio 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post-</a:t>
            </a:r>
            <a:r>
              <a:rPr lang="cy-GB" sz="1400" b="1" i="0" strike="noStrike" cap="none" spc="0" baseline="0" dirty="0" err="1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its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 neu anodiadau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i ychwanegu awgrymiadau ar eich map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Ychwanegu 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symbolau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mewn </a:t>
            </a:r>
            <a:r>
              <a:rPr lang="cy-GB" sz="1400" b="1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gwahanol liwiau </a:t>
            </a: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i ddangos yr hyn yr hoffech ei ychwanegu. 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Ychwanegwch eitemau at yr allwedd i egluro beth mae gwahanol liwiau a symbolau’n ei olygu.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Gweler y sleid nesaf am enghreifftiau.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92000" y="557795"/>
            <a:ext cx="6876344" cy="396000"/>
          </a:xfrm>
        </p:spPr>
        <p:txBody>
          <a:bodyPr/>
          <a:lstStyle/>
          <a:p>
            <a:r>
              <a:rPr lang="cy-GB" sz="2400" b="1" i="0" strike="noStrike" cap="none" spc="0" baseline="0">
                <a:solidFill>
                  <a:srgbClr val="009BA7"/>
                </a:solidFill>
                <a:effectLst/>
                <a:latin typeface="Arial"/>
                <a:ea typeface="Arial"/>
                <a:cs typeface="Arial"/>
              </a:rPr>
              <a:t>Gwerthuso eich cymdogaeth 20 munud</a:t>
            </a:r>
          </a:p>
        </p:txBody>
      </p:sp>
    </p:spTree>
    <p:extLst>
      <p:ext uri="{BB962C8B-B14F-4D97-AF65-F5344CB8AC3E}">
        <p14:creationId xmlns:p14="http://schemas.microsoft.com/office/powerpoint/2010/main" val="42926117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71ABF1F-04F2-B5D5-9D22-841AD21A2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" b="3944"/>
          <a:stretch>
            <a:fillRect/>
          </a:stretch>
        </p:blipFill>
        <p:spPr>
          <a:xfrm>
            <a:off x="1259632" y="0"/>
            <a:ext cx="7488832" cy="51382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BA6AB6-820F-22AC-6D51-79B851609297}"/>
              </a:ext>
            </a:extLst>
          </p:cNvPr>
          <p:cNvSpPr/>
          <p:nvPr/>
        </p:nvSpPr>
        <p:spPr>
          <a:xfrm>
            <a:off x="1403648" y="915565"/>
            <a:ext cx="2232248" cy="370309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16306F-E9D9-CEE7-9E10-718B568038F3}"/>
              </a:ext>
            </a:extLst>
          </p:cNvPr>
          <p:cNvSpPr/>
          <p:nvPr/>
        </p:nvSpPr>
        <p:spPr>
          <a:xfrm>
            <a:off x="1404986" y="1285874"/>
            <a:ext cx="2304256" cy="565795"/>
          </a:xfrm>
          <a:prstGeom prst="roundRect">
            <a:avLst/>
          </a:prstGeom>
          <a:noFill/>
          <a:ln>
            <a:solidFill>
              <a:srgbClr val="CB3B9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0399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B7FC-99B1-4F93-2ED4-8D7BE7D52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sz="2600" b="1" i="0" strike="noStrike" cap="none" spc="0" baseline="0">
                <a:solidFill>
                  <a:srgbClr val="009BA7"/>
                </a:solidFill>
                <a:effectLst/>
                <a:latin typeface="Arial"/>
                <a:ea typeface="Arial"/>
                <a:cs typeface="Arial"/>
              </a:rPr>
              <a:t>Adborth i’r dosbarth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8A66-172F-B4ED-F3DC-F76D7FCB6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sz="1700" b="0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Ym mhob grŵp, rhannwch gyda’r dosbarth: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y-GB" sz="1700" b="1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Un peth cadarnhaol </a:t>
            </a:r>
            <a:r>
              <a:rPr lang="cy-GB" sz="1700" b="0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- rhywbeth yr ydych chi’n credu sy’n arbennig o dda am eich cymdogaeth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y-GB" sz="1700" b="1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Un peth negyddol - </a:t>
            </a:r>
            <a:r>
              <a:rPr lang="cy-GB" sz="1700" b="0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rhywbeth yr ydych chi’n credu y gallai fod yn well, a sut hoffech ei weld yn cael ei wella. </a:t>
            </a:r>
          </a:p>
          <a:p>
            <a:r>
              <a:rPr lang="cy-GB" sz="1700" b="0" i="0" strike="noStrike" cap="none" spc="0" baseline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A oes yna themâu?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376E83-D616-FEB4-1F7D-DD1D8A9E32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5DE0C1-1D84-A3FF-BBC2-E9AF689DDE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2FD53E-BD32-C5C1-C298-D9B6492F5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23751" r="9699" b="14776"/>
          <a:stretch>
            <a:fillRect/>
          </a:stretch>
        </p:blipFill>
        <p:spPr>
          <a:xfrm>
            <a:off x="5796136" y="1295400"/>
            <a:ext cx="2951864" cy="314855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05A4013-3165-B84D-37EF-447829B82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134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53E794-244D-5E9C-E52B-DFE836D2F4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sz="2600" b="0" i="0" strike="noStrike" cap="none" spc="0" baseline="0">
                <a:solidFill>
                  <a:srgbClr val="009BA7"/>
                </a:solidFill>
                <a:effectLst/>
                <a:latin typeface="Arial"/>
                <a:ea typeface="Arial"/>
                <a:cs typeface="Arial"/>
              </a:rPr>
              <a:t>Beth yw eich barn amdano?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1DE00-8813-A61F-2D5C-CD7A476477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5003423" cy="2931513"/>
          </a:xfrm>
        </p:spPr>
        <p:txBody>
          <a:bodyPr/>
          <a:lstStyle/>
          <a:p>
            <a:r>
              <a:rPr lang="cy-GB" sz="17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Gan weithio ar eich pennau eich hunain, llenwch y daflen waith.</a:t>
            </a:r>
            <a:br>
              <a:rPr sz="1700" dirty="0"/>
            </a:br>
            <a:r>
              <a:rPr lang="cy-GB" sz="17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Mae pedwar cwestiwn:</a:t>
            </a:r>
          </a:p>
          <a:p>
            <a:pPr marL="342900" indent="-342900">
              <a:buClr>
                <a:srgbClr val="CB3B95"/>
              </a:buClr>
              <a:buFont typeface="+mj-lt"/>
              <a:buAutoNum type="arabicPeriod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Beth oedd yn dda am dy gymdogaeth?</a:t>
            </a:r>
          </a:p>
          <a:p>
            <a:pPr marL="342900" indent="-342900">
              <a:buClr>
                <a:srgbClr val="CB3B95"/>
              </a:buClr>
              <a:buFont typeface="+mj-lt"/>
              <a:buAutoNum type="arabicPeriod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Beth nad oedd yn dda am dy gymdogaeth? A oedd unrhyw elfennau ar goll?</a:t>
            </a:r>
          </a:p>
          <a:p>
            <a:pPr marL="342900" lvl="0" indent="-342900">
              <a:buClr>
                <a:srgbClr val="CB3B95"/>
              </a:buClr>
              <a:buFont typeface="+mj-lt"/>
              <a:buAutoNum type="arabicPeriod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Beth hoffet ti ei newid fwyaf am dy gymdogaeth 20 munud a pham? Dewis un peth</a:t>
            </a:r>
          </a:p>
          <a:p>
            <a:pPr marL="342900" indent="-342900">
              <a:buClr>
                <a:srgbClr val="CB3B95"/>
              </a:buClr>
              <a:buFont typeface="+mj-lt"/>
              <a:buAutoNum type="arabicPeriod"/>
            </a:pPr>
            <a:r>
              <a:rPr lang="cy-GB" sz="14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Sut fuaset ti’n gwneud y newid hwn? Beth hoffet ti ei weld yn hytrach?</a:t>
            </a:r>
            <a:endParaRPr lang="en-GB" sz="1800" dirty="0">
              <a:latin typeface="Arial" pitchFamily="34" charset="0"/>
              <a:cs typeface="Times New Roman" panose="02020603050405020304" pitchFamily="18" charset="0"/>
            </a:endParaRPr>
          </a:p>
          <a:p>
            <a:r>
              <a:rPr lang="cy-GB" sz="1600" b="0" i="0" strike="noStrike" cap="none" spc="0" baseline="0" dirty="0">
                <a:solidFill>
                  <a:srgbClr val="414042"/>
                </a:solidFill>
                <a:effectLst/>
                <a:latin typeface="Arial"/>
                <a:ea typeface="Arial"/>
                <a:cs typeface="Arial"/>
              </a:rPr>
              <a:t>Bydd eich atebion yn ddefnyddiol yn y sesiwn nesaf.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E77B16-1E8F-2069-5874-5F8C4266B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C7D05F-9D83-C1A8-8DEE-3680BB909F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D261BC-2AA6-B6AB-9AF6-BEC259D7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99" t="8051" r="50000" b="30476"/>
          <a:stretch>
            <a:fillRect/>
          </a:stretch>
        </p:blipFill>
        <p:spPr>
          <a:xfrm>
            <a:off x="5796136" y="1295400"/>
            <a:ext cx="2951864" cy="31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844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36922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Sustrans PowerPoint Theme">
  <a:themeElements>
    <a:clrScheme name="Sustrans">
      <a:dk1>
        <a:srgbClr val="414042"/>
      </a:dk1>
      <a:lt1>
        <a:sysClr val="window" lastClr="FFFFFF"/>
      </a:lt1>
      <a:dk2>
        <a:srgbClr val="C0D631"/>
      </a:dk2>
      <a:lt2>
        <a:srgbClr val="FFFFFF"/>
      </a:lt2>
      <a:accent1>
        <a:srgbClr val="A39A94"/>
      </a:accent1>
      <a:accent2>
        <a:srgbClr val="009BA7"/>
      </a:accent2>
      <a:accent3>
        <a:srgbClr val="253773"/>
      </a:accent3>
      <a:accent4>
        <a:srgbClr val="7FD2EA"/>
      </a:accent4>
      <a:accent5>
        <a:srgbClr val="FFCF41"/>
      </a:accent5>
      <a:accent6>
        <a:srgbClr val="506E5A"/>
      </a:accent6>
      <a:hlink>
        <a:srgbClr val="414042"/>
      </a:hlink>
      <a:folHlink>
        <a:srgbClr val="41404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with guidelines.potx" id="{234CDD8E-C811-4303-B561-8D1DB61570AA}" vid="{B13AB005-C240-4DC0-BC2E-866CFDAC10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dd3a458f-664c-47e4-8a2d-a299ea1879d7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8dbbb7-6de1-4957-84dd-88d235fe7bc5" xsi:nil="true"/>
    <fca9d648a43b46669eacfabf60a2fbe9 xmlns="eb8dbbb7-6de1-4957-84dd-88d235fe7bc5">
      <Terms xmlns="http://schemas.microsoft.com/office/infopath/2007/PartnerControls"/>
    </fca9d648a43b46669eacfabf60a2fbe9>
    <g98fcb1e41c24d22b7a50d9b68ff167a xmlns="eb8dbbb7-6de1-4957-84dd-88d235fe7bc5">
      <Terms xmlns="http://schemas.microsoft.com/office/infopath/2007/PartnerControls"/>
    </g98fcb1e41c24d22b7a50d9b68ff167a>
    <Project_x0020_ID xmlns="eb8dbbb7-6de1-4957-84dd-88d235fe7bc5" xsi:nil="true"/>
    <lcf76f155ced4ddcb4097134ff3c332f xmlns="33dc2cdd-6b7d-418b-a5f0-1a8dd491c490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ED97D63F25FF45BF18FE3DC5C046DB" ma:contentTypeVersion="13" ma:contentTypeDescription="Create a new document." ma:contentTypeScope="" ma:versionID="83cb9281458c3a67adf9aa049a3bc73c">
  <xsd:schema xmlns:xsd="http://www.w3.org/2001/XMLSchema" xmlns:xs="http://www.w3.org/2001/XMLSchema" xmlns:p="http://schemas.microsoft.com/office/2006/metadata/properties" xmlns:ns2="eb8dbbb7-6de1-4957-84dd-88d235fe7bc5" xmlns:ns3="33dc2cdd-6b7d-418b-a5f0-1a8dd491c490" xmlns:ns4="77c603a6-d8b6-4ebb-aae9-7299c3131b51" targetNamespace="http://schemas.microsoft.com/office/2006/metadata/properties" ma:root="true" ma:fieldsID="b5b098e581a673c5302670b98ad4a1fb" ns2:_="" ns3:_="" ns4:_="">
    <xsd:import namespace="eb8dbbb7-6de1-4957-84dd-88d235fe7bc5"/>
    <xsd:import namespace="33dc2cdd-6b7d-418b-a5f0-1a8dd491c490"/>
    <xsd:import namespace="77c603a6-d8b6-4ebb-aae9-7299c3131b51"/>
    <xsd:element name="properties">
      <xsd:complexType>
        <xsd:sequence>
          <xsd:element name="documentManagement">
            <xsd:complexType>
              <xsd:all>
                <xsd:element ref="ns2:g98fcb1e41c24d22b7a50d9b68ff167a" minOccurs="0"/>
                <xsd:element ref="ns2:TaxCatchAll" minOccurs="0"/>
                <xsd:element ref="ns2:TaxCatchAllLabel" minOccurs="0"/>
                <xsd:element ref="ns2:fca9d648a43b46669eacfabf60a2fbe9" minOccurs="0"/>
                <xsd:element ref="ns2:Project_x0020_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dbbb7-6de1-4957-84dd-88d235fe7bc5" elementFormDefault="qualified">
    <xsd:import namespace="http://schemas.microsoft.com/office/2006/documentManagement/types"/>
    <xsd:import namespace="http://schemas.microsoft.com/office/infopath/2007/PartnerControls"/>
    <xsd:element name="g98fcb1e41c24d22b7a50d9b68ff167a" ma:index="8" nillable="true" ma:taxonomy="true" ma:internalName="g98fcb1e41c24d22b7a50d9b68ff167a" ma:taxonomyFieldName="Department_x0020_Field" ma:displayName="Department Field" ma:default="" ma:fieldId="{098fcb1e-41c2-4d22-b7a5-0d9b68ff167a}" ma:taxonomyMulti="true" ma:sspId="dd3a458f-664c-47e4-8a2d-a299ea1879d7" ma:termSetId="7858bf05-adde-4fcb-b1c5-29334efe3f2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144517b8-b575-4580-9f26-3d3d774d7d4f}" ma:internalName="TaxCatchAll" ma:showField="CatchAllData" ma:web="77c603a6-d8b6-4ebb-aae9-7299c3131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144517b8-b575-4580-9f26-3d3d774d7d4f}" ma:internalName="TaxCatchAllLabel" ma:readOnly="true" ma:showField="CatchAllDataLabel" ma:web="77c603a6-d8b6-4ebb-aae9-7299c3131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ca9d648a43b46669eacfabf60a2fbe9" ma:index="12" nillable="true" ma:taxonomy="true" ma:internalName="fca9d648a43b46669eacfabf60a2fbe9" ma:taxonomyFieldName="Location_x0020_Field" ma:displayName="Location Field" ma:default="" ma:fieldId="{fca9d648-a43b-4666-9eac-fabf60a2fbe9}" ma:taxonomyMulti="true" ma:sspId="dd3a458f-664c-47e4-8a2d-a299ea1879d7" ma:termSetId="0f988343-7ceb-4066-9f25-d5edfaa3f0c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ID" ma:index="14" nillable="true" ma:displayName="Project ID" ma:default="" ma:internalName="Project_x0020_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c2cdd-6b7d-418b-a5f0-1a8dd491c4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d3a458f-664c-47e4-8a2d-a299ea187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603a6-d8b6-4ebb-aae9-7299c3131b51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3F2A32-B4C1-4CD5-80B5-D0218E2BA0D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0F1FCD6-8D67-4242-A2ED-23A6DEE629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673D6C-3CD3-4C6A-8853-45C0E2CACD27}">
  <ds:schemaRefs>
    <ds:schemaRef ds:uri="http://purl.org/dc/elements/1.1/"/>
    <ds:schemaRef ds:uri="http://schemas.microsoft.com/office/2006/metadata/properties"/>
    <ds:schemaRef ds:uri="77c603a6-d8b6-4ebb-aae9-7299c3131b51"/>
    <ds:schemaRef ds:uri="http://purl.org/dc/terms/"/>
    <ds:schemaRef ds:uri="33dc2cdd-6b7d-418b-a5f0-1a8dd491c490"/>
    <ds:schemaRef ds:uri="http://schemas.microsoft.com/office/2006/documentManagement/types"/>
    <ds:schemaRef ds:uri="http://schemas.openxmlformats.org/package/2006/metadata/core-properties"/>
    <ds:schemaRef ds:uri="eb8dbbb7-6de1-4957-84dd-88d235fe7bc5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BC7BF4BC-A0B7-4C5B-9757-AD9353C128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8dbbb7-6de1-4957-84dd-88d235fe7bc5"/>
    <ds:schemaRef ds:uri="33dc2cdd-6b7d-418b-a5f0-1a8dd491c490"/>
    <ds:schemaRef ds:uri="77c603a6-d8b6-4ebb-aae9-7299c3131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633</Words>
  <Application>Microsoft Office PowerPoint</Application>
  <PresentationFormat>On-screen Show (16:9)</PresentationFormat>
  <Paragraphs>59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Sustrans PowerPoint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Sustrans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Warburton</dc:creator>
  <cp:lastModifiedBy>Rodri Guimerà Zarranz</cp:lastModifiedBy>
  <cp:revision>83</cp:revision>
  <dcterms:created xsi:type="dcterms:W3CDTF">2021-06-01T11:54:01Z</dcterms:created>
  <dcterms:modified xsi:type="dcterms:W3CDTF">2023-10-06T11:40:47Z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0x01010005FAB9DF81F8E44A974D0C62448F94C2</vt:lpwstr>
  </property>
  <property fmtid="{D5CDD505-2E9C-101B-9397-08002B2CF9AE}" pid="3" name="Department Field">
    <vt:lpwstr/>
  </property>
  <property fmtid="{D5CDD505-2E9C-101B-9397-08002B2CF9AE}" pid="4" name="Location Field">
    <vt:lpwstr/>
  </property>
  <property fmtid="{D5CDD505-2E9C-101B-9397-08002B2CF9AE}" pid="5" name="MediaServiceImageTags">
    <vt:lpwstr/>
  </property>
</Properties>
</file>